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28.jpeg" ContentType="image/jpeg"/>
  <Override PartName="/ppt/media/image27.png" ContentType="image/png"/>
  <Override PartName="/ppt/media/image25.jpeg" ContentType="image/jpeg"/>
  <Override PartName="/ppt/media/image24.png" ContentType="image/png"/>
  <Override PartName="/ppt/media/image23.png" ContentType="image/png"/>
  <Override PartName="/ppt/media/image22.png" ContentType="image/pn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5.png" ContentType="image/png"/>
  <Override PartName="/ppt/media/image26.jpeg" ContentType="image/jpeg"/>
  <Override PartName="/ppt/media/image14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7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</p:sldIdLst>
  <p:sldSz cx="15238413" cy="857091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nl-NL" sz="13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386DCD3-DBEB-4F8F-B5BA-0496D822969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b="0" lang="nl-NL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</a:pPr>
            <a:fld id="{C44D5167-DDD8-4050-8DA1-FF0F7C979742}" type="slidenum">
              <a:rPr b="0" lang="nl-NL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b="0" lang="nl-NL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</a:pPr>
            <a:fld id="{8CC4B805-A404-4BDD-B3AA-3EBFF57AA93C}" type="slidenum">
              <a:rPr b="0" lang="nl-NL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Hebben jullie al een baantje? Dit is de eerste werkdag van Lisa.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E649E8B-5174-41FA-988C-6125F2E7D82D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710D4AD-9644-41A3-B83F-895117702ADC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b="0" lang="nl-NL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</a:pPr>
            <a:fld id="{B31E69D1-E547-435E-B361-33D9F0CA4922}" type="slidenum">
              <a:rPr b="0" lang="nl-NL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7EFBB4-D2C4-4673-9410-98E0496A8355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nl-NL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A5A1A54-8153-472C-86CA-F5CBCA5C6EBC}" type="slidenum">
              <a:rPr b="0" lang="nl-NL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664920">
              <a:lnSpc>
                <a:spcPct val="100000"/>
              </a:lnSpc>
              <a:buNone/>
              <a:defRPr b="0" lang="nl-NL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664920">
              <a:lnSpc>
                <a:spcPct val="100000"/>
              </a:lnSpc>
              <a:buNone/>
            </a:pPr>
            <a:fld id="{0F2D50C0-CF8B-4974-89B2-2196A9091631}" type="slidenum">
              <a:rPr b="0" lang="nl-NL" sz="1200" spc="-1" strike="noStrike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pe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95CBC98-CF66-4382-AA5F-C7201EDE3387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3073D12-5B3F-4975-9818-4A395D55AB5F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8315C42-2F0C-4119-99E7-8FDFC57CCF5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4AD445-81E8-44FA-8640-5421C2CB692D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434AE6-095D-4E9C-9107-0664ABE59D61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E26BCCA-2399-4ECB-A830-5F87633308F9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D8F3504-9952-40B2-804B-B653963AC53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pen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png"/><Relationship Id="rId9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6.png"/><Relationship Id="rId9" Type="http://schemas.openxmlformats.org/officeDocument/2006/relationships/image" Target="../media/image2.png"/><Relationship Id="rId10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6.png"/><Relationship Id="rId9" Type="http://schemas.openxmlformats.org/officeDocument/2006/relationships/image" Target="../media/image14.png"/><Relationship Id="rId10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2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3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4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7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8" name="URL" descr=""/>
          <p:cNvPicPr/>
          <p:nvPr/>
        </p:nvPicPr>
        <p:blipFill>
          <a:blip r:embed="rId7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" name="Slogan" descr=""/>
          <p:cNvPicPr/>
          <p:nvPr/>
        </p:nvPicPr>
        <p:blipFill>
          <a:blip r:embed="rId8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61760" y="341640"/>
            <a:ext cx="13714200" cy="143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nl-NL" sz="13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7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88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89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90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91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2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93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95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96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97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10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00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01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02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03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4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5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06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08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09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110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10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1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14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15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16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17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8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19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21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22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123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10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25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grpSp>
        <p:nvGrpSpPr>
          <p:cNvPr id="126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127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28" name="Afbeelding 16" descr=""/>
            <p:cNvPicPr/>
            <p:nvPr/>
          </p:nvPicPr>
          <p:blipFill>
            <a:blip r:embed="rId4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9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130" name="Afbeelding 18" descr=""/>
            <p:cNvPicPr/>
            <p:nvPr/>
          </p:nvPicPr>
          <p:blipFill>
            <a:blip r:embed="rId5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ldNum" idx="6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67E93513-AACA-40D9-AC07-CB99C2D3AEF8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35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4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45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37" name="Info"/>
          <p:cNvGrpSpPr/>
          <p:nvPr/>
        </p:nvGrpSpPr>
        <p:grpSpPr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138" name="Tekst"/>
            <p:cNvSpPr/>
            <p:nvPr/>
          </p:nvSpPr>
          <p:spPr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volgende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vorige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39" name="Inspringen" descr=""/>
            <p:cNvPicPr/>
            <p:nvPr/>
          </p:nvPicPr>
          <p:blipFill>
            <a:blip r:embed="rId4"/>
            <a:stretch/>
          </p:blipFill>
          <p:spPr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7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659CDD0C-1A83-4265-94D5-9AE315D89735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2274840" y="3315600"/>
            <a:ext cx="11159640" cy="430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Klikken om de tekststijl van het model te bewerken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900000" indent="-270000" defTabSz="1177200">
              <a:lnSpc>
                <a:spcPct val="103000"/>
              </a:lnSpc>
              <a:buClr>
                <a:srgbClr val="000000"/>
              </a:buClr>
              <a:buFont typeface="Arial"/>
              <a:buChar char="–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Tweede niveau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170000" indent="-270000" defTabSz="1177200">
              <a:lnSpc>
                <a:spcPct val="103000"/>
              </a:lnSpc>
              <a:buClr>
                <a:srgbClr val="000000"/>
              </a:buClr>
              <a:buFont typeface="Arial"/>
              <a:buChar char="›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Derde niveau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defTabSz="1177200">
              <a:lnSpc>
                <a:spcPct val="103000"/>
              </a:lnSpc>
              <a:buClr>
                <a:srgbClr val="000000"/>
              </a:buClr>
              <a:buSzPct val="25000"/>
              <a:buFont typeface="Verdana"/>
              <a:buChar char="'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Vierde niveau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defTabSz="1177200">
              <a:lnSpc>
                <a:spcPct val="103000"/>
              </a:lnSpc>
              <a:buClr>
                <a:srgbClr val="000000"/>
              </a:buClr>
              <a:buSzPct val="25000"/>
              <a:buFont typeface="Verdana"/>
              <a:buChar char="'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Vijfde niveau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1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14" name="Afbeelding 7" descr="Afbeelding met schermafbeelding, tekst&#10;&#10;Automatisch gegenereerde beschrijving"/>
          <p:cNvPicPr/>
          <p:nvPr/>
        </p:nvPicPr>
        <p:blipFill>
          <a:blip r:embed="rId4"/>
          <a:stretch/>
        </p:blipFill>
        <p:spPr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4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45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16" name="Info"/>
          <p:cNvGrpSpPr/>
          <p:nvPr/>
        </p:nvGrpSpPr>
        <p:grpSpPr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17" name="Tekst"/>
            <p:cNvSpPr/>
            <p:nvPr/>
          </p:nvSpPr>
          <p:spPr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volgende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vorige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8" name="Inspringen" descr=""/>
            <p:cNvPicPr/>
            <p:nvPr/>
          </p:nvPicPr>
          <p:blipFill>
            <a:blip r:embed="rId5"/>
            <a:stretch/>
          </p:blipFill>
          <p:spPr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Num" idx="1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2892E01A-3527-47BB-A336-6FBF35C801B0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274840" y="3315600"/>
            <a:ext cx="11159640" cy="4308840"/>
          </a:xfrm>
          <a:prstGeom prst="rect">
            <a:avLst/>
          </a:prstGeom>
          <a:noFill/>
          <a:ln w="0">
            <a:noFill/>
          </a:ln>
        </p:spPr>
        <p:txBody>
          <a:bodyPr numCol="2" spcCol="540000" lIns="0" rIns="0" tIns="0" bIns="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Tekstvak met twee kolommen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2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24" name="Afbeelding 7" descr="Afbeelding met schermafbeelding, tekst&#10;&#10;Automatisch gegenereerde beschrijving"/>
          <p:cNvPicPr/>
          <p:nvPr/>
        </p:nvPicPr>
        <p:blipFill>
          <a:blip r:embed="rId4"/>
          <a:stretch/>
        </p:blipFill>
        <p:spPr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-253800" y="0"/>
            <a:ext cx="17964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100" spc="-1" strike="noStrike">
                <a:solidFill>
                  <a:schemeClr val="lt1"/>
                </a:solidFill>
                <a:latin typeface="Arial"/>
                <a:ea typeface="Arial"/>
              </a:rPr>
              <a:t>Klik om stijl te bewerken</a:t>
            </a:r>
            <a:endParaRPr b="0" lang="nl-NL" sz="100" spc="-1" strike="noStrike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26" name="Info"/>
          <p:cNvGrpSpPr/>
          <p:nvPr/>
        </p:nvGrpSpPr>
        <p:grpSpPr>
          <a:xfrm>
            <a:off x="-3323880" y="2361960"/>
            <a:ext cx="3069360" cy="6217200"/>
            <a:chOff x="-3323880" y="2361960"/>
            <a:chExt cx="3069360" cy="6217200"/>
          </a:xfrm>
        </p:grpSpPr>
        <p:sp>
          <p:nvSpPr>
            <p:cNvPr id="27" name="Tekst"/>
            <p:cNvSpPr/>
            <p:nvPr/>
          </p:nvSpPr>
          <p:spPr>
            <a:xfrm>
              <a:off x="-3323880" y="2361960"/>
              <a:ext cx="3069360" cy="57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Tekst opmaken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tekstkaders zijn vijf opmaakstijlen ingesteld: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bullet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streepje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Opsomming pijltje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Platte tekst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94480" indent="-294480" defTabSz="664920">
                <a:lnSpc>
                  <a:spcPct val="100000"/>
                </a:lnSpc>
                <a:buClr>
                  <a:srgbClr val="000000"/>
                </a:buClr>
                <a:buFont typeface="OpenSymbol"/>
                <a:buAutoNum type="arabicPeriod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Tussenkopje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kiest een stijl door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aan het begin van een alinea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 drukken: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volgende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marL="226800" indent="-226800" defTabSz="66492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Met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kies je de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vorige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tekststijl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Je kunt meerdere ‘sprongen’ tegelijk voor- of achteruit maken als je b.v. van niveau 1 naar niveau 4 wilt gaan. Je drukt dan aan het begin van een alinea meerdere keren op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[Tab]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 of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[Shift]+[Tab].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829440">
                <a:lnSpc>
                  <a:spcPct val="100000"/>
                </a:lnSpc>
                <a:tabLst>
                  <a:tab algn="l" pos="0"/>
                </a:tabLst>
              </a:pPr>
              <a:r>
                <a:rPr b="1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Tip: </a:t>
              </a:r>
              <a:r>
                <a:rPr b="0" i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in plaats van de Tab-toets kun je ook deze knoppen gebruiken (op de Start-tab):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8" name="Inspringen" descr=""/>
            <p:cNvPicPr/>
            <p:nvPr/>
          </p:nvPicPr>
          <p:blipFill>
            <a:blip r:embed="rId5"/>
            <a:stretch/>
          </p:blipFill>
          <p:spPr>
            <a:xfrm>
              <a:off x="-2306880" y="8004600"/>
              <a:ext cx="1036080" cy="574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sldNum" idx="2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8A2E1B58-727B-4F85-AC87-3651947244B7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2274840" y="1390680"/>
            <a:ext cx="11159640" cy="6233760"/>
          </a:xfrm>
          <a:prstGeom prst="rect">
            <a:avLst/>
          </a:prstGeom>
          <a:noFill/>
          <a:ln w="0">
            <a:noFill/>
          </a:ln>
        </p:spPr>
        <p:txBody>
          <a:bodyPr numCol="2" spcCol="540000" lIns="0" rIns="0" tIns="0" bIns="0" anchor="t">
            <a:noAutofit/>
          </a:bodyPr>
          <a:p>
            <a:pPr marL="628560" indent="-628560" defTabSz="1177200">
              <a:lnSpc>
                <a:spcPct val="103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  <a:ea typeface="Arial"/>
              </a:rPr>
              <a:t>Tekstvak met twee kolommen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33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34" name="Afbeelding 7" descr="Afbeelding met schermafbeelding, tekst&#10;&#10;Automatisch gegenereerde beschrijving"/>
          <p:cNvPicPr/>
          <p:nvPr/>
        </p:nvPicPr>
        <p:blipFill>
          <a:blip r:embed="rId4"/>
          <a:stretch/>
        </p:blipFill>
        <p:spPr>
          <a:xfrm>
            <a:off x="0" y="0"/>
            <a:ext cx="15236640" cy="8570520"/>
          </a:xfrm>
          <a:prstGeom prst="rect">
            <a:avLst/>
          </a:prstGeom>
          <a:ln w="0">
            <a:noFill/>
          </a:ln>
        </p:spPr>
      </p:pic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 rot="16200000">
            <a:off x="-2512080" y="4137480"/>
            <a:ext cx="611964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[naam campagne]</a:t>
            </a:r>
            <a:endParaRPr b="0" lang="nl-NL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5238080" cy="857052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txBody>
          <a:bodyPr lIns="90000" rIns="90000" tIns="2952000" bIns="45000" anchor="t">
            <a:noAutofit/>
          </a:bodyPr>
          <a:p>
            <a:pPr indent="0" algn="ctr" defTabSz="664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nl-NL" sz="1300" spc="-1" strike="noStrike">
                <a:solidFill>
                  <a:schemeClr val="lt1"/>
                </a:solidFill>
                <a:latin typeface="Arial"/>
                <a:ea typeface="Arial"/>
              </a:rPr>
              <a:t>Klik op het pictogram als u een afbeelding wilt toevoegen</a:t>
            </a:r>
            <a:endParaRPr b="0" lang="nl-NL" sz="13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3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lt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8C42451A-FF26-406B-AFE8-DBB6D7707592}" type="slidenum">
              <a:rPr b="0" lang="nl-NL" sz="2000" spc="-1" strike="noStrike">
                <a:solidFill>
                  <a:schemeClr val="lt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504440" cy="881640"/>
          </a:xfrm>
          <a:prstGeom prst="rect">
            <a:avLst/>
          </a:prstGeom>
          <a:blipFill rotWithShape="0">
            <a:blip r:embed="rId5"/>
            <a:stretch/>
          </a:blipFill>
          <a:ln w="0">
            <a:noFill/>
          </a:ln>
        </p:spPr>
        <p:txBody>
          <a:bodyPr lIns="0" rIns="0" tIns="0" bIns="0" anchor="t">
            <a:normAutofit fontScale="40317"/>
          </a:bodyPr>
          <a:p>
            <a:pPr indent="0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1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nl-NL" sz="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14616000" y="0"/>
            <a:ext cx="622440" cy="8571240"/>
          </a:xfrm>
          <a:prstGeom prst="rect">
            <a:avLst/>
          </a:prstGeom>
          <a:blipFill rotWithShape="0">
            <a:blip r:embed="rId6"/>
            <a:stretch/>
          </a:blipFill>
          <a:ln w="0">
            <a:noFill/>
          </a:ln>
        </p:spPr>
        <p:txBody>
          <a:bodyPr lIns="0" rIns="0" tIns="0" bIns="0" anchor="t">
            <a:normAutofit fontScale="40317"/>
          </a:bodyPr>
          <a:p>
            <a:pPr indent="0" defTabSz="1177200">
              <a:lnSpc>
                <a:spcPct val="103000"/>
              </a:lnSpc>
              <a:buNone/>
              <a:tabLst>
                <a:tab algn="l" pos="0"/>
              </a:tabLst>
            </a:pPr>
            <a:r>
              <a:rPr b="0" lang="nl-NL" sz="1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endParaRPr b="0" lang="nl-NL" sz="1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Toelichting afbeeldingen"/>
          <p:cNvSpPr/>
          <p:nvPr/>
        </p:nvSpPr>
        <p:spPr>
          <a:xfrm>
            <a:off x="15798600" y="0"/>
            <a:ext cx="3365280" cy="85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64920">
              <a:lnSpc>
                <a:spcPct val="100000"/>
              </a:lnSpc>
            </a:pPr>
            <a:r>
              <a:rPr b="1" lang="nl-NL" sz="1400" spc="-1" strike="noStrike">
                <a:solidFill>
                  <a:schemeClr val="dk2"/>
                </a:solidFill>
                <a:latin typeface="Arial"/>
                <a:ea typeface="Arial"/>
              </a:rPr>
              <a:t>Dia herstellen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Als de elementen niet (meer) op de juiste manier (over elkaar) liggen kun je de dia-indeling herstellen: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Start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Opnieuw instellen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Helaas moet je hierna eventuele ‘bijsnijdingen’ opnieuw instellen.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137808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Je kunt dit voorkomen door de bijsnijdingen eerst te verwijderen: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1378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Selecteer de foto.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1378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Hulpmiddelen voor tekenen / Opmaak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 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Afbeeldingen comprimeren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 en selecteer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Bijgesneden gebieden van afbeeldingen verwijderen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137808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1" lang="nl-NL" sz="1400" spc="-1" strike="noStrike">
                <a:solidFill>
                  <a:schemeClr val="dk2"/>
                </a:solidFill>
                <a:latin typeface="Arial"/>
                <a:ea typeface="Arial"/>
              </a:rPr>
              <a:t>Foto instellen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Het fotokader wordt altijd vanuit het midden van de gekozen foto gevuld.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Als je een ander gedeelte van de foto wilt zien, gebruik je de functie ‘bijsnijden’: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Selecteer de foto.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Hulpmiddelen voor tekenen / Opmaak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 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Bijsnijden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Nu kun je de foto bewegen en daarmee het gewenste deel in beeld schuiven. Ook kun je de foto vergroten/verkleinen door met de greepjes in de hoeken te slepen.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Klik naast het kader om de bijsnijden-functie te verlaten.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  <a:tabLst>
                <a:tab algn="l" pos="0"/>
              </a:tabLst>
            </a:pPr>
            <a:r>
              <a:rPr b="1" lang="nl-NL" sz="1400" spc="-1" strike="noStrike">
                <a:solidFill>
                  <a:schemeClr val="dk2"/>
                </a:solidFill>
                <a:latin typeface="Arial"/>
                <a:ea typeface="Arial"/>
              </a:rPr>
              <a:t>Andere foto kiezen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Selecteer de foto.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Druk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[Delete]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8294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 tab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Start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: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 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klik op </a:t>
            </a:r>
            <a:r>
              <a:rPr b="1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Opnieuw instellen</a:t>
            </a: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marL="144000" indent="-144000" defTabSz="66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nl-NL" sz="1400" spc="-1" strike="noStrike">
                <a:solidFill>
                  <a:schemeClr val="dk1"/>
                </a:solidFill>
                <a:latin typeface="Arial"/>
                <a:ea typeface="Arial"/>
              </a:rPr>
              <a:t>Kies een nieuwe foto volgens de aanwijzingen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7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42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defTabSz="1177200">
              <a:lnSpc>
                <a:spcPct val="100000"/>
              </a:lnSpc>
              <a:buNone/>
            </a:pPr>
            <a:r>
              <a:rPr b="0" lang="nl-NL" sz="4500" spc="-1" strike="noStrike" u="sng">
                <a:solidFill>
                  <a:schemeClr val="dk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45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4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950A5528-746E-46FC-A215-7078FB96AF4B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47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sldNum" idx="5"/>
          </p:nvPr>
        </p:nvSpPr>
        <p:spPr>
          <a:xfrm>
            <a:off x="453960" y="7781400"/>
            <a:ext cx="72936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defTabSz="664920">
              <a:lnSpc>
                <a:spcPct val="100000"/>
              </a:lnSpc>
              <a:buNone/>
              <a:defRPr b="0" lang="nl-NL" sz="2000" spc="-1" strike="noStrike">
                <a:solidFill>
                  <a:schemeClr val="dk1"/>
                </a:solidFill>
                <a:latin typeface="Arial"/>
                <a:ea typeface="Arial"/>
              </a:defRPr>
            </a:lvl1pPr>
          </a:lstStyle>
          <a:p>
            <a:pPr indent="0" defTabSz="664920">
              <a:lnSpc>
                <a:spcPct val="100000"/>
              </a:lnSpc>
              <a:buNone/>
            </a:pPr>
            <a:fld id="{8F38B8A6-FCC4-4600-BAC1-8E756D9FAD4D}" type="slidenum">
              <a:rPr b="0" lang="nl-NL" sz="2000" spc="-1" strike="noStrike">
                <a:solidFill>
                  <a:schemeClr val="dk1"/>
                </a:solidFill>
                <a:latin typeface="Arial"/>
                <a:ea typeface="Arial"/>
              </a:rPr>
              <a:t>&lt;number&gt;</a:t>
            </a:fld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50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51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52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53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4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56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7" name="URL" descr=""/>
          <p:cNvPicPr/>
          <p:nvPr/>
        </p:nvPicPr>
        <p:blipFill>
          <a:blip r:embed="rId7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58" name="Slogan" descr=""/>
          <p:cNvPicPr/>
          <p:nvPr/>
        </p:nvPicPr>
        <p:blipFill>
          <a:blip r:embed="rId8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59" name="Logo" descr=""/>
          <p:cNvPicPr/>
          <p:nvPr/>
        </p:nvPicPr>
        <p:blipFill>
          <a:blip r:embed="rId9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10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61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62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63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64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5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6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67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69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0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71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10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ogo" descr=""/>
          <p:cNvPicPr/>
          <p:nvPr/>
        </p:nvPicPr>
        <p:blipFill>
          <a:blip r:embed="rId2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74" name="Slogan" descr=""/>
          <p:cNvPicPr/>
          <p:nvPr/>
        </p:nvPicPr>
        <p:blipFill>
          <a:blip r:embed="rId3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pic>
        <p:nvPicPr>
          <p:cNvPr id="75" name="Achtergrond" descr=""/>
          <p:cNvPicPr/>
          <p:nvPr/>
        </p:nvPicPr>
        <p:blipFill>
          <a:blip r:embed="rId4"/>
          <a:stretch/>
        </p:blipFill>
        <p:spPr>
          <a:xfrm>
            <a:off x="1800" y="0"/>
            <a:ext cx="15234120" cy="8570520"/>
          </a:xfrm>
          <a:prstGeom prst="rect">
            <a:avLst/>
          </a:prstGeom>
          <a:ln w="0">
            <a:noFill/>
          </a:ln>
        </p:spPr>
      </p:pic>
      <p:grpSp>
        <p:nvGrpSpPr>
          <p:cNvPr id="76" name="Groep 14"/>
          <p:cNvGrpSpPr/>
          <p:nvPr/>
        </p:nvGrpSpPr>
        <p:grpSpPr>
          <a:xfrm>
            <a:off x="-3004560" y="2371320"/>
            <a:ext cx="2846160" cy="3458880"/>
            <a:chOff x="-3004560" y="2371320"/>
            <a:chExt cx="2846160" cy="3458880"/>
          </a:xfrm>
        </p:grpSpPr>
        <p:sp>
          <p:nvSpPr>
            <p:cNvPr id="77" name="Toelichting 2"/>
            <p:cNvSpPr/>
            <p:nvPr/>
          </p:nvSpPr>
          <p:spPr>
            <a:xfrm>
              <a:off x="-3004560" y="2371320"/>
              <a:ext cx="2846160" cy="298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Nieuwe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</a:t>
              </a:r>
              <a:r>
                <a:rPr b="0" lang="nl-NL" sz="1400" spc="-1" strike="noStrike" u="sng">
                  <a:solidFill>
                    <a:schemeClr val="dk1"/>
                  </a:solidFill>
                  <a:uFillTx/>
                  <a:latin typeface="Arial"/>
                  <a:ea typeface="Arial"/>
                </a:rPr>
                <a:t>op het tekstje onder 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het pictogram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Nieuwe dia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1" lang="nl-NL" sz="1400" spc="-1" strike="noStrike">
                  <a:solidFill>
                    <a:schemeClr val="dk2"/>
                  </a:solidFill>
                  <a:latin typeface="Arial"/>
                  <a:ea typeface="Arial"/>
                </a:rPr>
                <a:t>Andere indeling voor huidige dia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664920">
                <a:lnSpc>
                  <a:spcPct val="100000"/>
                </a:lnSpc>
              </a:pP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Klik op de </a:t>
              </a:r>
              <a:r>
                <a:rPr b="1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Start</a:t>
              </a:r>
              <a:r>
                <a:rPr b="0" lang="nl-NL" sz="1400" spc="-1" strike="noStrike">
                  <a:solidFill>
                    <a:schemeClr val="dk1"/>
                  </a:solidFill>
                  <a:latin typeface="Arial"/>
                  <a:ea typeface="Arial"/>
                </a:rPr>
                <a:t>-tab op Indeling:</a:t>
              </a: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8" name="Afbeelding 16" descr=""/>
            <p:cNvPicPr/>
            <p:nvPr/>
          </p:nvPicPr>
          <p:blipFill>
            <a:blip r:embed="rId5"/>
            <a:stretch/>
          </p:blipFill>
          <p:spPr>
            <a:xfrm>
              <a:off x="-2186280" y="3141720"/>
              <a:ext cx="771120" cy="114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9" name="Pijl: links 17"/>
            <p:cNvSpPr/>
            <p:nvPr/>
          </p:nvSpPr>
          <p:spPr>
            <a:xfrm>
              <a:off x="-1481760" y="3950280"/>
              <a:ext cx="642600" cy="2260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664920">
                <a:lnSpc>
                  <a:spcPct val="100000"/>
                </a:lnSpc>
              </a:pPr>
              <a:endParaRPr b="0" lang="nl-NL" sz="1400" spc="-1" strike="noStrike">
                <a:solidFill>
                  <a:schemeClr val="dk1"/>
                </a:solidFill>
                <a:latin typeface="Arial"/>
                <a:ea typeface="Arial"/>
              </a:endParaRPr>
            </a:p>
          </p:txBody>
        </p:sp>
        <p:pic>
          <p:nvPicPr>
            <p:cNvPr id="80" name="Afbeelding 18" descr=""/>
            <p:cNvPicPr/>
            <p:nvPr/>
          </p:nvPicPr>
          <p:blipFill>
            <a:blip r:embed="rId6"/>
            <a:stretch/>
          </p:blipFill>
          <p:spPr>
            <a:xfrm>
              <a:off x="-2561040" y="5459040"/>
              <a:ext cx="1442520" cy="3711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102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Klik om stijl te bewerken</a:t>
            </a:r>
            <a:endParaRPr b="0" lang="nl-NL" sz="10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82" name="Logo" descr=""/>
          <p:cNvPicPr/>
          <p:nvPr/>
        </p:nvPicPr>
        <p:blipFill>
          <a:blip r:embed="rId7"/>
          <a:stretch/>
        </p:blipFill>
        <p:spPr>
          <a:xfrm>
            <a:off x="0" y="0"/>
            <a:ext cx="1503720" cy="882000"/>
          </a:xfrm>
          <a:prstGeom prst="rect">
            <a:avLst/>
          </a:prstGeom>
          <a:ln w="0">
            <a:noFill/>
          </a:ln>
        </p:spPr>
      </p:pic>
      <p:pic>
        <p:nvPicPr>
          <p:cNvPr id="83" name="URL" descr=""/>
          <p:cNvPicPr/>
          <p:nvPr/>
        </p:nvPicPr>
        <p:blipFill>
          <a:blip r:embed="rId8"/>
          <a:stretch/>
        </p:blipFill>
        <p:spPr>
          <a:xfrm>
            <a:off x="0" y="7877520"/>
            <a:ext cx="2531160" cy="693000"/>
          </a:xfrm>
          <a:prstGeom prst="rect">
            <a:avLst/>
          </a:prstGeom>
          <a:ln w="0">
            <a:noFill/>
          </a:ln>
        </p:spPr>
      </p:pic>
      <p:pic>
        <p:nvPicPr>
          <p:cNvPr id="84" name="Slogan" descr=""/>
          <p:cNvPicPr/>
          <p:nvPr/>
        </p:nvPicPr>
        <p:blipFill>
          <a:blip r:embed="rId9"/>
          <a:stretch/>
        </p:blipFill>
        <p:spPr>
          <a:xfrm>
            <a:off x="14616720" y="0"/>
            <a:ext cx="621360" cy="857052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61760" y="2005560"/>
            <a:ext cx="13714200" cy="4970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lnSpc>
                <a:spcPct val="10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lnSpc>
                <a:spcPct val="10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5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nl-NL" sz="25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lnSpc>
                <a:spcPct val="10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nl-NL" sz="2500" spc="-1" strike="noStrike" u="sng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1" lang="nl-NL" sz="25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lnSpc>
                <a:spcPct val="10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nl-NL" sz="2000" spc="-1" strike="noStrike" u="sng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1" lang="nl-NL" sz="2000" spc="-1" strike="noStrike" u="sng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1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-aHXeBZxH6k" TargetMode="External"/><Relationship Id="rId2" Type="http://schemas.openxmlformats.org/officeDocument/2006/relationships/hyperlink" Target="https://www.youtube.com/watch?v=-aHXeBZxH6k" TargetMode="External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909440" y="595800"/>
            <a:ext cx="10488240" cy="16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48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Waar </a:t>
            </a:r>
            <a:r>
              <a:rPr b="0" lang="nl-NL" sz="44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of</a:t>
            </a:r>
            <a:r>
              <a:rPr b="0" lang="nl-NL" sz="48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 niet waar? </a:t>
            </a:r>
            <a:endParaRPr b="0" lang="nl-NL" sz="4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Tekstvak 2"/>
          <p:cNvSpPr/>
          <p:nvPr/>
        </p:nvSpPr>
        <p:spPr>
          <a:xfrm>
            <a:off x="1573200" y="2041920"/>
            <a:ext cx="11913840" cy="692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Schone Kleren Campagne zet zich in voor een leefbaar loon, omdat de meeste kledingarbeiders te weinig verdienen om van te leven. </a:t>
            </a: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Met schone kleren wordt hier gewassen kleding zonder vlekken bedoeld. </a:t>
            </a: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85% van de kledingarbeiders is man. </a:t>
            </a: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3 van de 5 kledingstukken belanden binnen een jaar op de vuilnisbelt. </a:t>
            </a: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Gemiddeld werken kledingarbeiders 5 dagen per week, 8 uur per dag. </a:t>
            </a: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99% van de kleding is niet schoon.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</a:pP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11429640" cy="143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en-US" sz="6400" spc="-1" strike="noStrike">
                <a:solidFill>
                  <a:schemeClr val="lt1"/>
                </a:solidFill>
                <a:latin typeface="Arial"/>
                <a:ea typeface="Arial"/>
                <a:hlinkClick r:id="rId1"/>
              </a:rPr>
              <a:t>Filmpje</a:t>
            </a:r>
            <a:r>
              <a:rPr b="0" lang="en-US" sz="6400" spc="-1" strike="noStrike">
                <a:solidFill>
                  <a:schemeClr val="lt1"/>
                </a:solidFill>
                <a:latin typeface="Arial"/>
                <a:ea typeface="Arial"/>
              </a:rPr>
              <a:t>: Lisa’s eerste werkdag </a:t>
            </a:r>
            <a:endParaRPr b="0" lang="nl-NL" sz="64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52" name="" descr="">
            <a:hlinkClick r:id="rId2"/>
          </p:cNvPr>
          <p:cNvPicPr/>
          <p:nvPr/>
        </p:nvPicPr>
        <p:blipFill>
          <a:blip r:embed="rId3"/>
          <a:srcRect l="0" t="10908" r="0" b="12056"/>
          <a:stretch/>
        </p:blipFill>
        <p:spPr>
          <a:xfrm>
            <a:off x="2336400" y="2514960"/>
            <a:ext cx="10693800" cy="45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1"/>
          <p:cNvSpPr/>
          <p:nvPr/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1177200">
              <a:lnSpc>
                <a:spcPct val="87000"/>
              </a:lnSpc>
            </a:pPr>
            <a:r>
              <a:rPr b="0" lang="nl-NL" sz="44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Vragen over het filmpje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ijdelijke aanduiding voor tekst 4"/>
          <p:cNvSpPr/>
          <p:nvPr/>
        </p:nvSpPr>
        <p:spPr>
          <a:xfrm>
            <a:off x="2274480" y="2417760"/>
            <a:ext cx="11159640" cy="58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defTabSz="1177200">
              <a:lnSpc>
                <a:spcPct val="103000"/>
              </a:lnSpc>
            </a:pPr>
            <a:endParaRPr b="0" lang="en-US" sz="25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155" name="Tijdelijke aanduiding voor tekst 4"/>
          <p:cNvSpPr/>
          <p:nvPr/>
        </p:nvSpPr>
        <p:spPr>
          <a:xfrm>
            <a:off x="2274480" y="2417760"/>
            <a:ext cx="9827280" cy="54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“</a:t>
            </a: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Dit laat je hier niet gebeuren….” 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Wat wordt er bedoeld met deze zin?</a:t>
            </a:r>
            <a:br>
              <a:rPr sz="3600"/>
            </a:b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In het filmpje wordt een vergelijking gemaakt met een restaurant. Waarmee wordt het vergeleken?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algn="l" pos="0"/>
              </a:tabLst>
            </a:pP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16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44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Kom zelf in actie! </a:t>
            </a:r>
            <a:br>
              <a:rPr sz="4400"/>
            </a:br>
            <a:br>
              <a:rPr sz="4400"/>
            </a:br>
            <a:endParaRPr b="0" lang="nl-NL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Tekstvak 2"/>
          <p:cNvSpPr/>
          <p:nvPr/>
        </p:nvSpPr>
        <p:spPr>
          <a:xfrm>
            <a:off x="2180520" y="2471040"/>
            <a:ext cx="10125360" cy="61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Vandaag gaan we aan de slag met jouw 4 favoriete kledingmerken.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defTabSz="6649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Check jouw favoriete merk en onderzoek wat goed gaat in het productieproces en wat beter kan.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664920">
              <a:lnSpc>
                <a:spcPct val="100000"/>
              </a:lnSpc>
            </a:pPr>
            <a:br>
              <a:rPr sz="3600"/>
            </a:b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el 1"/>
          <p:cNvSpPr/>
          <p:nvPr/>
        </p:nvSpPr>
        <p:spPr>
          <a:xfrm>
            <a:off x="2274480" y="1096560"/>
            <a:ext cx="11159640" cy="15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1177200">
              <a:lnSpc>
                <a:spcPct val="87000"/>
              </a:lnSpc>
            </a:pPr>
            <a:r>
              <a:rPr b="0" lang="nl-NL" sz="44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Schrijf een zakelijke e-mail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ijdelijke aanduiding voor tekst 4"/>
          <p:cNvSpPr/>
          <p:nvPr/>
        </p:nvSpPr>
        <p:spPr>
          <a:xfrm>
            <a:off x="2274480" y="2417760"/>
            <a:ext cx="8724600" cy="549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Schrijf een zakelijke e-mail naar één van je favoriete merken.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Let op de eisen die er worden gesteld aan een zakelijke e-mail.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628560" indent="-628560" defTabSz="1177200">
              <a:lnSpc>
                <a:spcPct val="103000"/>
              </a:lnSpc>
              <a:buClr>
                <a:srgbClr val="ffffff"/>
              </a:buClr>
              <a:buFont typeface="Arial"/>
              <a:buChar char="•"/>
            </a:pPr>
            <a:r>
              <a:rPr b="0" lang="nl-NL" sz="3600" spc="-1" strike="noStrike">
                <a:solidFill>
                  <a:schemeClr val="lt1"/>
                </a:solidFill>
                <a:latin typeface="Arial"/>
                <a:ea typeface="Arial"/>
              </a:rPr>
              <a:t>Vraag om informatie of roep op tot verandering. 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defTabSz="1177200">
              <a:lnSpc>
                <a:spcPct val="103000"/>
              </a:lnSpc>
              <a:tabLst>
                <a:tab algn="l" pos="0"/>
              </a:tabLst>
            </a:pP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11135880" y="5842440"/>
            <a:ext cx="3150000" cy="266544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4" descr=""/>
          <p:cNvPicPr/>
          <p:nvPr/>
        </p:nvPicPr>
        <p:blipFill>
          <a:blip r:embed="rId2"/>
          <a:stretch/>
        </p:blipFill>
        <p:spPr>
          <a:xfrm>
            <a:off x="11135160" y="2952720"/>
            <a:ext cx="3150000" cy="266544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8" descr=""/>
          <p:cNvPicPr/>
          <p:nvPr/>
        </p:nvPicPr>
        <p:blipFill>
          <a:blip r:embed="rId3"/>
          <a:stretch/>
        </p:blipFill>
        <p:spPr>
          <a:xfrm>
            <a:off x="11135880" y="63000"/>
            <a:ext cx="3150000" cy="266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224080" y="1402560"/>
            <a:ext cx="10079640" cy="576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defTabSz="1177200">
              <a:lnSpc>
                <a:spcPct val="87000"/>
              </a:lnSpc>
              <a:buNone/>
            </a:pPr>
            <a:r>
              <a:rPr b="0" lang="nl-NL" sz="80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Discussie van de dag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Directeur van een kledingmerk:</a:t>
            </a:r>
            <a:br>
              <a:rPr sz="2800"/>
            </a:br>
            <a:r>
              <a:rPr b="0" lang="nl-NL" sz="2800" spc="-1" strike="noStrike">
                <a:solidFill>
                  <a:schemeClr val="lt1"/>
                </a:solidFill>
                <a:latin typeface="Arial"/>
                <a:ea typeface="Arial"/>
              </a:rPr>
              <a:t>“Kledingarbeiders zijn in dienst bij de fabrieken en niet bij de merken. Merken zijn daarom niet verantwoordelijk voor de arbeidsomstandigheden in de fabriek.”</a:t>
            </a:r>
            <a:endParaRPr b="0" lang="nl-NL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022480" y="708480"/>
            <a:ext cx="10079640" cy="16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1177200">
              <a:lnSpc>
                <a:spcPct val="87000"/>
              </a:lnSpc>
              <a:buNone/>
            </a:pPr>
            <a:r>
              <a:rPr b="0" lang="nl-NL" sz="6600" spc="-1" strike="noStrike" u="sng">
                <a:solidFill>
                  <a:schemeClr val="lt1"/>
                </a:solidFill>
                <a:uFillTx/>
                <a:latin typeface="Arial"/>
                <a:ea typeface="Arial"/>
              </a:rPr>
              <a:t>Afsluiting </a:t>
            </a:r>
            <a:br>
              <a:rPr sz="2400"/>
            </a:br>
            <a:br>
              <a:rPr sz="2400"/>
            </a:br>
            <a:endParaRPr b="0" lang="nl-NL" sz="6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Tekstvak 2"/>
          <p:cNvSpPr/>
          <p:nvPr/>
        </p:nvSpPr>
        <p:spPr>
          <a:xfrm>
            <a:off x="2022480" y="2166480"/>
            <a:ext cx="98377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664920">
              <a:lnSpc>
                <a:spcPct val="100000"/>
              </a:lnSpc>
            </a:pPr>
            <a:r>
              <a:rPr b="0" lang="en-US" sz="4000" spc="-1" strike="noStrike">
                <a:solidFill>
                  <a:schemeClr val="lt1"/>
                </a:solidFill>
                <a:latin typeface="Arial"/>
                <a:ea typeface="Arial"/>
              </a:rPr>
              <a:t>Wat heb je geleerd deze les?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Afbeelding 4" descr="Afbeelding met kleding, overdekt, persoon, Service&#10;&#10;Automatisch gegenereerde beschrijving"/>
          <p:cNvPicPr/>
          <p:nvPr/>
        </p:nvPicPr>
        <p:blipFill>
          <a:blip r:embed="rId1"/>
          <a:stretch/>
        </p:blipFill>
        <p:spPr>
          <a:xfrm>
            <a:off x="2131560" y="3714840"/>
            <a:ext cx="4860360" cy="323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KC">
  <a:themeElements>
    <a:clrScheme name="SKC">
      <a:dk1>
        <a:srgbClr val="000000"/>
      </a:dk1>
      <a:lt1>
        <a:srgbClr val="ffffff"/>
      </a:lt1>
      <a:dk2>
        <a:srgbClr val="141291"/>
      </a:dk2>
      <a:lt2>
        <a:srgbClr val="ffffff"/>
      </a:lt2>
      <a:accent1>
        <a:srgbClr val="141291"/>
      </a:accent1>
      <a:accent2>
        <a:srgbClr val="00a887"/>
      </a:accent2>
      <a:accent3>
        <a:srgbClr val="c3b6aa"/>
      </a:accent3>
      <a:accent4>
        <a:srgbClr val="141291"/>
      </a:accent4>
      <a:accent5>
        <a:srgbClr val="00a887"/>
      </a:accent5>
      <a:accent6>
        <a:srgbClr val="c3b6aa"/>
      </a:accent6>
      <a:hlink>
        <a:srgbClr val="141291"/>
      </a:hlink>
      <a:folHlink>
        <a:srgbClr val="141291"/>
      </a:folHlink>
    </a:clrScheme>
    <a:fontScheme name="SKC">
      <a:majorFont>
        <a:latin typeface="Arial" pitchFamily="0" charset="1"/>
        <a:ea typeface="Arial" pitchFamily="0" charset="1"/>
        <a:cs typeface="Arial" pitchFamily="0" charset="1"/>
      </a:majorFont>
      <a:minorFont>
        <a:latin typeface="Arial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SKC</Template>
  <TotalTime>5</TotalTime>
  <Application>LibreOffice/24.2.5.2$Linux_X86_64 LibreOffice_project/420$Build-2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2021-02-08T09:01:41Z</dcterms:created>
  <dc:creator>Leferink, E.M. (Eva)</dc:creator>
  <dc:description>Template by Orange Pepper_x005F_x000d_
Design by Zeppa_x005F_x000d_
2019</dc:description>
  <dc:language>en-US</dc:language>
  <cp:lastModifiedBy/>
  <dcterms:modified xsi:type="dcterms:W3CDTF">2024-08-20T12:41:10Z</dcterms:modified>
  <cp:revision>18</cp:revision>
  <dc:subject/>
  <dc:title>PowerPoint-presentatie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8</vt:i4>
  </property>
  <property fmtid="{D5CDD505-2E9C-101B-9397-08002B2CF9AE}" pid="4" name="PresentationFormat">
    <vt:lpwstr>Aangepast</vt:lpwstr>
  </property>
  <property fmtid="{D5CDD505-2E9C-101B-9397-08002B2CF9AE}" pid="5" name="Slides">
    <vt:i4>8</vt:i4>
  </property>
</Properties>
</file>