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2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15238413" cy="857091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12" d="112"/>
          <a:sy n="108" d="115"/>
        </p:scale>
        <p:origin x="47" y="114"/>
      </p:cViewPr>
      <p:guideLst>
        <p:guide pos="4799"/>
        <p:guide pos="2699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theme" Target="theme/theme1.xml"/><Relationship Id="rId7" Type="http://schemas.openxmlformats.org/officeDocument/2006/relationships/theme" Target="theme/theme2.xml"/><Relationship Id="rId8" Type="http://schemas.openxmlformats.org/officeDocument/2006/relationships/theme" Target="theme/theme3.xml"/><Relationship Id="rId9" Type="http://schemas.openxmlformats.org/officeDocument/2006/relationships/theme" Target="theme/theme4.xml"/><Relationship Id="rId10" Type="http://schemas.openxmlformats.org/officeDocument/2006/relationships/theme" Target="theme/theme5.xml"/><Relationship Id="rId11" Type="http://schemas.openxmlformats.org/officeDocument/2006/relationships/theme" Target="theme/theme6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nl-NL" sz="13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 idx="8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ftr" idx="9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sldNum" idx="10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B5C6890A-BDB7-4E43-8C02-A18D7C1B172F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lang="nl-NL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  <a:defRPr/>
            </a:pPr>
            <a:fld id="{5DC96AB4-D4A3-4112-A390-F8CD065A94B8}" type="slidenum">
              <a:rPr lang="nl-NL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2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lang="nl-NL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  <a:defRPr/>
            </a:pPr>
            <a:fld id="{C1E2AB9E-0D2A-41EE-B082-D32243FBCCDD}" type="slidenum">
              <a:rPr lang="nl-NL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lang="nl-NL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  <a:defRPr/>
            </a:pPr>
            <a:fld id="{4614C46B-BC7B-4544-AE55-03D07095A160}" type="slidenum">
              <a:rPr lang="nl-NL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1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D285273A-0716-4602-AE97-0C19694E304E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16F7806C-51E2-4EAE-A444-1EE91D559953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16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BAFED0FB-4258-4076-ABE4-3406670803A1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7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8F342452-5E31-4641-9916-FCA12C8AC848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1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B73FF12F-4FCC-4D6B-8A37-0E1D456EA51B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9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nl-NL" sz="1200" b="0" strike="noStrike" spc="-1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Opening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eldia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eldia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eldia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eldia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3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4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761760" y="341640"/>
            <a:ext cx="13714200" cy="143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nl-NL" sz="1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lang="nl-NL" sz="1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6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62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63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64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5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67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9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0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71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4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75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76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77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8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80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1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2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3" name="URL" descr=""/>
          <p:cNvPicPr/>
          <p:nvPr/>
        </p:nvPicPr>
        <p:blipFill>
          <a:blip r:embed="rId8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84" name="Slogan" descr=""/>
          <p:cNvPicPr/>
          <p:nvPr/>
        </p:nvPicPr>
        <p:blipFill>
          <a:blip r:embed="rId9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0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01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02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03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4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06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8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9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10" name="Slogan" descr=""/>
          <p:cNvPicPr/>
          <p:nvPr/>
        </p:nvPicPr>
        <p:blipFill>
          <a:blip r:embed="rId10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" name="Logo" descr=""/>
          <p:cNvPicPr/>
          <p:nvPr/>
        </p:nvPicPr>
        <p:blipFill>
          <a:blip r:embed="rId3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7" name="Slogan" descr=""/>
          <p:cNvPicPr/>
          <p:nvPr/>
        </p:nvPicPr>
        <p:blipFill>
          <a:blip r:embed="rId4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88" name="Achtergrond" descr=""/>
          <p:cNvPicPr/>
          <p:nvPr/>
        </p:nvPicPr>
        <p:blipFill>
          <a:blip r:embed="rId5"/>
          <a:stretch/>
        </p:blipFill>
        <p:spPr bwMode="auto"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89" name="Groep 14"/>
          <p:cNvGrpSpPr/>
          <p:nvPr/>
        </p:nvGrpSpPr>
        <p:grpSpPr bwMode="auto"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90" name="Toelichting 2"/>
            <p:cNvSpPr/>
            <p:nvPr/>
          </p:nvSpPr>
          <p:spPr bwMode="auto"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lang="nl-NL" sz="1400" b="0" u="sng" strike="noStrike" spc="-1">
                  <a:solidFill>
                    <a:schemeClr val="dk1"/>
                  </a:solidFill>
                  <a:latin typeface="Arial"/>
                  <a:ea typeface="Arial"/>
                </a:rPr>
                <a:t>op het tekstje onder 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1" strike="noStrike" spc="-1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defRPr/>
              </a:pP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lang="nl-NL" sz="1400" b="1" strike="noStrike" spc="-1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lang="nl-NL" sz="1400" b="0" strike="noStrike" spc="-1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1" name="Afbeelding 16" descr=""/>
            <p:cNvPicPr/>
            <p:nvPr/>
          </p:nvPicPr>
          <p:blipFill>
            <a:blip r:embed="rId6"/>
            <a:stretch/>
          </p:blipFill>
          <p:spPr bwMode="auto"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" name="Pijl: links 17"/>
            <p:cNvSpPr/>
            <p:nvPr/>
          </p:nvSpPr>
          <p:spPr bwMode="auto">
            <a:xfrm>
              <a:off x="-1481759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664920">
                <a:lnSpc>
                  <a:spcPct val="100000"/>
                </a:lnSpc>
                <a:defRPr/>
              </a:pPr>
              <a:endParaRPr lang="nl-NL" sz="1400" b="0" strike="noStrike" spc="-1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93" name="Afbeelding 18" descr=""/>
            <p:cNvPicPr/>
            <p:nvPr/>
          </p:nvPicPr>
          <p:blipFill>
            <a:blip r:embed="rId7"/>
            <a:stretch/>
          </p:blipFill>
          <p:spPr bwMode="auto">
            <a:xfrm>
              <a:off x="-2561040" y="5459039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lang="nl-NL" sz="10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5" name="Logo" descr=""/>
          <p:cNvPicPr/>
          <p:nvPr/>
        </p:nvPicPr>
        <p:blipFill>
          <a:blip r:embed="rId8"/>
          <a:stretch/>
        </p:blipFill>
        <p:spPr bwMode="auto"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6" name="URL" descr=""/>
          <p:cNvPicPr/>
          <p:nvPr/>
        </p:nvPicPr>
        <p:blipFill>
          <a:blip r:embed="rId9"/>
          <a:stretch/>
        </p:blipFill>
        <p:spPr bwMode="auto"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7" name="Slogan" descr=""/>
          <p:cNvPicPr/>
          <p:nvPr/>
        </p:nvPicPr>
        <p:blipFill>
          <a:blip r:embed="rId10"/>
          <a:stretch/>
        </p:blipFill>
        <p:spPr bwMode="auto"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2"/>
          <p:cNvSpPr>
            <a:spLocks noGrp="1"/>
          </p:cNvSpPr>
          <p:nvPr>
            <p:ph type="body"/>
          </p:nvPr>
        </p:nvSpPr>
        <p:spPr bwMode="auto"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864000" lvl="1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296000" lvl="2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5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  <a:endParaRPr lang="nl-NL" sz="2500" b="0" strike="noStrike" spc="-1">
              <a:solidFill>
                <a:schemeClr val="dk1"/>
              </a:solidFill>
              <a:latin typeface="Arial"/>
            </a:endParaRPr>
          </a:p>
          <a:p>
            <a:pPr marL="1728000" lvl="3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nl-NL" sz="2500" b="1" u="sng" strike="noStrike" spc="-1">
                <a:solidFill>
                  <a:schemeClr val="dk1"/>
                </a:solidFill>
                <a:latin typeface="Arial"/>
              </a:rPr>
              <a:t>Fourth Outline Level</a:t>
            </a:r>
            <a:endParaRPr lang="nl-NL" sz="2500" b="1" u="sng" strike="noStrike" spc="-1">
              <a:solidFill>
                <a:schemeClr val="dk1"/>
              </a:solidFill>
              <a:latin typeface="Arial"/>
            </a:endParaRPr>
          </a:p>
          <a:p>
            <a:pPr marL="2160000" lvl="4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Fifth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2592000" lvl="5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Sixth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  <a:p>
            <a:pPr marL="3024000" lvl="6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nl-NL" sz="2000" b="1" u="sng" strike="noStrike" spc="-1">
                <a:solidFill>
                  <a:schemeClr val="dk1"/>
                </a:solidFill>
                <a:latin typeface="Arial"/>
              </a:rPr>
              <a:t>Seventh Outline Level</a:t>
            </a:r>
            <a:endParaRPr lang="nl-NL" sz="2000" b="1" u="sng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TnPesU_yPgw&amp;t=6s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 bwMode="auto">
          <a:xfrm>
            <a:off x="1263960" y="4285440"/>
            <a:ext cx="10676520" cy="161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6600" b="0" u="sng" strike="noStrike" spc="-1">
                <a:solidFill>
                  <a:schemeClr val="lt1"/>
                </a:solidFill>
                <a:latin typeface="Arial"/>
                <a:ea typeface="Arial"/>
              </a:rPr>
              <a:t>What do you know about the garment industry?</a:t>
            </a: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br>
              <a:rPr sz="2400"/>
            </a:br>
            <a:br>
              <a:rPr sz="2400"/>
            </a:br>
            <a:endParaRPr lang="nl-NL" sz="6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0" name="Afbeelding 3" descr=""/>
          <p:cNvPicPr/>
          <p:nvPr/>
        </p:nvPicPr>
        <p:blipFill>
          <a:blip r:embed="rId3"/>
          <a:stretch/>
        </p:blipFill>
        <p:spPr bwMode="auto">
          <a:xfrm>
            <a:off x="8767440" y="5059440"/>
            <a:ext cx="4483800" cy="288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 bwMode="auto">
          <a:xfrm>
            <a:off x="2224080" y="1402560"/>
            <a:ext cx="10079640" cy="16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6600" b="0" u="sng" strike="noStrike" spc="-1">
                <a:solidFill>
                  <a:schemeClr val="lt1"/>
                </a:solidFill>
                <a:latin typeface="Arial"/>
                <a:ea typeface="Arial"/>
              </a:rPr>
              <a:t>Cijfers</a:t>
            </a:r>
            <a:br>
              <a:rPr sz="2400"/>
            </a:br>
            <a:br>
              <a:rPr sz="2400"/>
            </a:br>
            <a:endParaRPr lang="nl-NL" sz="6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Tekstvak 2"/>
          <p:cNvSpPr/>
          <p:nvPr/>
        </p:nvSpPr>
        <p:spPr bwMode="auto">
          <a:xfrm>
            <a:off x="2180520" y="2808360"/>
            <a:ext cx="10123200" cy="47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Wereldwijd werken er zo’n 60 tot 75 miljoen mensen in de kledingindustrie.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85% van de kledingarbeiders is vrouw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Gemiddeld werken kledingarbeidsters 6 dagen per week, 10 uur per dag.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De top vier producerende landen zijn China, Turkije, Bangladesh en India. Zij zijn samen verantwoordelijk voor bijna 75 procent van de totale handel.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 bwMode="auto">
          <a:xfrm>
            <a:off x="3684600" y="331920"/>
            <a:ext cx="6346800" cy="123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4800" b="0" u="sng" strike="noStrike" spc="-1">
                <a:solidFill>
                  <a:schemeClr val="lt1"/>
                </a:solidFill>
                <a:latin typeface="Arial"/>
                <a:ea typeface="Arial"/>
                <a:hlinkClick r:id="rId3" tooltip="https://www.youtube.com/watch?v=TnPesU_yPgw&amp;t=6s"/>
              </a:rPr>
              <a:t>Filmpje</a:t>
            </a:r>
            <a:r>
              <a:rPr lang="nl-NL" sz="4800" b="0" strike="noStrike" spc="-1">
                <a:solidFill>
                  <a:schemeClr val="lt1"/>
                </a:solidFill>
                <a:latin typeface="Arial"/>
                <a:ea typeface="Arial"/>
              </a:rPr>
              <a:t> Clean Clothes</a:t>
            </a:r>
            <a:endParaRPr lang="nl-NL" sz="4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4" name="" descr="">
            <a:hlinkClick r:id="rId3"/>
          </p:cNvPr>
          <p:cNvPicPr/>
          <p:nvPr/>
        </p:nvPicPr>
        <p:blipFill>
          <a:blip r:embed="rId4"/>
          <a:stretch/>
        </p:blipFill>
        <p:spPr bwMode="auto">
          <a:xfrm>
            <a:off x="2353680" y="1896480"/>
            <a:ext cx="10181160" cy="565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/>
          <p:nvPr/>
        </p:nvSpPr>
        <p:spPr bwMode="auto">
          <a:xfrm>
            <a:off x="1669320" y="1465560"/>
            <a:ext cx="11159640" cy="53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1177200">
              <a:lnSpc>
                <a:spcPct val="87000"/>
              </a:lnSpc>
              <a:defRPr/>
            </a:pPr>
            <a:r>
              <a:rPr lang="nl-NL" sz="4400" b="0" u="sng" strike="noStrike" spc="-1">
                <a:solidFill>
                  <a:schemeClr val="lt1"/>
                </a:solidFill>
                <a:latin typeface="Arial"/>
                <a:ea typeface="Arial"/>
              </a:rPr>
              <a:t>Vragen over het filmpje</a:t>
            </a:r>
            <a:endParaRPr sz="44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87000"/>
              </a:lnSpc>
              <a:defRPr/>
            </a:pP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1177200">
              <a:lnSpc>
                <a:spcPct val="87000"/>
              </a:lnSpc>
              <a:buClr>
                <a:srgbClr val="FFFFFF"/>
              </a:buClr>
              <a:buFont typeface="OpenSymbol"/>
              <a:buChar char="-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Onze favoriete kledingmerken laten hun kleding vaak produceren in fabrieken in de armste landen ter wereld. Wat kun je vertellen over deze fabrieken?</a:t>
            </a: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87000"/>
              </a:lnSpc>
              <a:defRPr/>
            </a:pP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1177200">
              <a:lnSpc>
                <a:spcPct val="87000"/>
              </a:lnSpc>
              <a:buClr>
                <a:srgbClr val="FFFFFF"/>
              </a:buClr>
              <a:buFont typeface="OpenSymbol"/>
              <a:buChar char="-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Waarom kiezen deze kledingmerken voor deze fabrieken?</a:t>
            </a: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87000"/>
              </a:lnSpc>
              <a:defRPr/>
            </a:pP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1177200">
              <a:lnSpc>
                <a:spcPct val="87000"/>
              </a:lnSpc>
              <a:buClr>
                <a:srgbClr val="FFFFFF"/>
              </a:buClr>
              <a:buFont typeface="OpenSymbol"/>
              <a:buChar char="-"/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Wat is er nodig om de omstandigheden voor de werknemers in deze fabrieken te verbeteren? En zijn hier al voorbeelden van?</a:t>
            </a:r>
            <a:endParaRPr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87000"/>
              </a:lnSpc>
              <a:defRPr/>
            </a:pPr>
            <a:endParaRPr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ijdelijke aanduiding voor tekst 4"/>
          <p:cNvSpPr/>
          <p:nvPr/>
        </p:nvSpPr>
        <p:spPr bwMode="auto">
          <a:xfrm>
            <a:off x="2274480" y="2417760"/>
            <a:ext cx="11159640" cy="58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defTabSz="1177200">
              <a:lnSpc>
                <a:spcPct val="103000"/>
              </a:lnSpc>
              <a:defRPr/>
            </a:pPr>
            <a:endParaRPr lang="en-US" sz="25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 bwMode="auto">
          <a:xfrm>
            <a:off x="6752520" y="585000"/>
            <a:ext cx="7566480" cy="256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en-US" sz="6600" b="0" u="sng" strike="noStrike" spc="-1">
                <a:solidFill>
                  <a:schemeClr val="lt1"/>
                </a:solidFill>
                <a:latin typeface="Arial"/>
                <a:ea typeface="Arial"/>
              </a:rPr>
              <a:t>Lees de tekst!</a:t>
            </a:r>
            <a:br>
              <a:rPr sz="2800"/>
            </a:br>
            <a:br>
              <a:rPr sz="2800"/>
            </a:br>
            <a:r>
              <a:rPr lang="en-US" sz="2800" b="0" strike="noStrike" spc="-1">
                <a:solidFill>
                  <a:schemeClr val="lt1"/>
                </a:solidFill>
                <a:latin typeface="Arial"/>
                <a:ea typeface="Arial"/>
              </a:rPr>
              <a:t>Na het lezen van de tekst, mag je de vragen maken op het opdrachtenblad</a:t>
            </a:r>
            <a:endParaRPr lang="nl-NL" sz="2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8" name="Afbeelding 2" descr="Afbeelding met tekst, schermopname, krant, persoon&#10;&#10;Automatisch gegenereerde beschrijving"/>
          <p:cNvPicPr/>
          <p:nvPr/>
        </p:nvPicPr>
        <p:blipFill>
          <a:blip r:embed="rId3"/>
          <a:stretch/>
        </p:blipFill>
        <p:spPr bwMode="auto">
          <a:xfrm rot="20808000">
            <a:off x="1413000" y="1495080"/>
            <a:ext cx="4841280" cy="3952800"/>
          </a:xfrm>
          <a:prstGeom prst="rect">
            <a:avLst/>
          </a:prstGeom>
          <a:ln w="0">
            <a:noFill/>
          </a:ln>
        </p:spPr>
      </p:pic>
      <p:pic>
        <p:nvPicPr>
          <p:cNvPr id="159" name="Afbeelding 5" descr="Afbeelding met tekst, Menselijk gezicht, menu, persoon&#10;&#10;Automatisch gegenereerde beschrijving"/>
          <p:cNvPicPr/>
          <p:nvPr/>
        </p:nvPicPr>
        <p:blipFill>
          <a:blip r:embed="rId4"/>
          <a:stretch/>
        </p:blipFill>
        <p:spPr bwMode="auto">
          <a:xfrm>
            <a:off x="6238440" y="3313080"/>
            <a:ext cx="5562720" cy="39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/>
          <p:nvPr/>
        </p:nvSpPr>
        <p:spPr bwMode="auto"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1177200">
              <a:lnSpc>
                <a:spcPct val="87000"/>
              </a:lnSpc>
              <a:defRPr/>
            </a:pPr>
            <a:r>
              <a:rPr lang="nl-NL" sz="4400" b="0" u="sng" strike="noStrike" spc="-1">
                <a:solidFill>
                  <a:schemeClr val="lt1"/>
                </a:solidFill>
                <a:latin typeface="Arial"/>
                <a:ea typeface="Arial"/>
              </a:rPr>
              <a:t>Aan de slag met het werkblad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ijdelijke aanduiding voor tekst 4"/>
          <p:cNvSpPr/>
          <p:nvPr/>
        </p:nvSpPr>
        <p:spPr bwMode="auto">
          <a:xfrm>
            <a:off x="1195920" y="2644200"/>
            <a:ext cx="9748440" cy="54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Ga aan de slag met het werkblad.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De laatste opdracht is het maken van een socialmediabericht. Natuurlijk kun je het bericht later ook echt delen.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#schonekleren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r>
              <a:rPr lang="nl-NL" sz="3600" b="0" strike="noStrike" spc="-1">
                <a:solidFill>
                  <a:schemeClr val="lt1"/>
                </a:solidFill>
                <a:latin typeface="Arial"/>
                <a:ea typeface="Arial"/>
              </a:rPr>
              <a:t>#ikwilschonekleren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pos="0" algn="l"/>
              </a:tabLst>
              <a:defRPr/>
            </a:pP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3"/>
          <a:stretch/>
        </p:blipFill>
        <p:spPr bwMode="auto">
          <a:xfrm>
            <a:off x="11135880" y="5842440"/>
            <a:ext cx="3150000" cy="26654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4"/>
          <a:stretch/>
        </p:blipFill>
        <p:spPr bwMode="auto">
          <a:xfrm>
            <a:off x="11135160" y="2952720"/>
            <a:ext cx="3150000" cy="266544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8" descr=""/>
          <p:cNvPicPr/>
          <p:nvPr/>
        </p:nvPicPr>
        <p:blipFill>
          <a:blip r:embed="rId5"/>
          <a:stretch/>
        </p:blipFill>
        <p:spPr bwMode="auto">
          <a:xfrm>
            <a:off x="11135880" y="63000"/>
            <a:ext cx="3150000" cy="266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 bwMode="auto">
          <a:xfrm>
            <a:off x="1611000" y="1295280"/>
            <a:ext cx="12016079" cy="62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  <a:defRPr/>
            </a:pPr>
            <a:r>
              <a:rPr lang="nl-NL" sz="8000" b="0" u="sng" strike="noStrike" spc="-1">
                <a:solidFill>
                  <a:schemeClr val="lt1"/>
                </a:solidFill>
                <a:latin typeface="Arial"/>
                <a:ea typeface="Arial"/>
              </a:rPr>
              <a:t>Discussie van de dag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lang="nl-NL" sz="2800" b="0" strike="noStrike" spc="-1">
                <a:solidFill>
                  <a:schemeClr val="lt1"/>
                </a:solidFill>
                <a:latin typeface="Arial"/>
                <a:ea typeface="Arial"/>
              </a:rPr>
              <a:t>Als consument ben ik niet verantwoordelijk voor het salaris van een kledingarbeider en zou daarom niet extra hoeven te betalen voor een kledingstuk.</a:t>
            </a:r>
            <a:br>
              <a:rPr sz="8000"/>
            </a:br>
            <a:br>
              <a:rPr sz="8000"/>
            </a:br>
            <a:endParaRPr lang="nl-NL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 bwMode="auto">
          <a:xfrm>
            <a:off x="2237400" y="2182680"/>
            <a:ext cx="10079640" cy="123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defTabSz="1177200">
              <a:lnSpc>
                <a:spcPct val="87000"/>
              </a:lnSpc>
              <a:buNone/>
              <a:defRPr/>
            </a:pPr>
            <a:r>
              <a:rPr lang="nl-NL" sz="10200" b="0" u="sng" strike="noStrike" spc="-1">
                <a:solidFill>
                  <a:schemeClr val="lt1"/>
                </a:solidFill>
                <a:latin typeface="Arial"/>
                <a:ea typeface="Arial"/>
              </a:rPr>
              <a:t>Afsluiting</a:t>
            </a:r>
            <a:br>
              <a:rPr sz="10200"/>
            </a:br>
            <a:br>
              <a:rPr sz="10200"/>
            </a:br>
            <a:r>
              <a:rPr lang="nl-NL" sz="4400" b="0" strike="noStrike" spc="-1">
                <a:solidFill>
                  <a:schemeClr val="lt1"/>
                </a:solidFill>
                <a:latin typeface="Arial"/>
                <a:ea typeface="Arial"/>
              </a:rPr>
              <a:t>Wat is blijven plakken?</a:t>
            </a:r>
            <a:endParaRPr lang="nl-NL" sz="44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67" name="Afbeelding 5" descr="Afbeelding met Post-it-briefje, geel&#10;&#10;Automatisch gegenereerde beschrijving"/>
          <p:cNvPicPr/>
          <p:nvPr/>
        </p:nvPicPr>
        <p:blipFill>
          <a:blip r:embed="rId3"/>
          <a:stretch/>
        </p:blipFill>
        <p:spPr bwMode="auto">
          <a:xfrm>
            <a:off x="8591760" y="2323440"/>
            <a:ext cx="5283360" cy="402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SKC</Template>
  <TotalTime>0</TotalTime>
  <Words>0</Words>
  <Application>onlyoffice/8.0.1.31</Application>
  <DocSecurity>0</DocSecurity>
  <PresentationFormat/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Theme 1</vt:lpstr>
      <vt:lpstr>Theme 2</vt:lpstr>
      <vt:lpstr>Theme 3</vt:lpstr>
      <vt:lpstr>Theme 4</vt:lpstr>
      <vt:lpstr>Theme 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Leferink, E.M. (Eva)</dc:creator>
  <cp:keywords/>
  <dc:description>Template by Orange Pepper_x005F_x000d_
Design by Zeppa_x005F_x000d_
2019</dc:description>
  <dc:identifier/>
  <dc:language>en-US</dc:language>
  <cp:lastModifiedBy>Hannah Kasteleijn</cp:lastModifiedBy>
  <cp:revision>28</cp:revision>
  <dcterms:created xsi:type="dcterms:W3CDTF">2021-02-08T09:01:41Z</dcterms:created>
  <dcterms:modified xsi:type="dcterms:W3CDTF">2024-08-20T11:00:25Z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9</vt:i4>
  </property>
  <property fmtid="{D5CDD505-2E9C-101B-9397-08002B2CF9AE}" pid="4" name="PresentationFormat">
    <vt:lpwstr>Aangepast</vt:lpwstr>
  </property>
  <property fmtid="{D5CDD505-2E9C-101B-9397-08002B2CF9AE}" pid="5" name="Slides">
    <vt:i4>9</vt:i4>
  </property>
</Properties>
</file>